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4" r:id="rId43"/>
    <p:sldId id="306" r:id="rId44"/>
    <p:sldId id="307" r:id="rId45"/>
    <p:sldId id="301" r:id="rId46"/>
    <p:sldId id="308" r:id="rId47"/>
    <p:sldId id="309" r:id="rId48"/>
    <p:sldId id="31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16F86-9EE7-4210-BA06-485E78B6A06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53DB87-9211-41BB-8AC1-05A361FDAB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STRUKTUR DASAR AKUNTANSI</a:t>
            </a:r>
            <a:endParaRPr lang="en-US" sz="6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LAPORAN KEUANGAN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OUTPUT / HASIL AKHIR DARI  SIKLUS  AKUNTANSI BERUPA LAPORAN KEUANGAN  YAKNI: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1. LAP. LABA RUGI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2. LAP. PERUBAHAN EKUITAS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3. LAP. POSISI KEUANGAN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4. LAP. ARUS KAS /CASHFLOW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5. CATATN ATAS LAP.KEUNGA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MATCHING PRINCIPLE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DALAM PROSES PENCATATAN HINGGA PENYUSUNAN LAPORAN KEUANGAN, AKUNTANSI DIDASARKAN PADA PRINSIP PENANDINGAN ANTARA PENDAPATAN &amp; BIAYA, YAKNI :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CASH BASIS ACCOUNTING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ACCRUAL BASIS ACCOUNTING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CASH BASIS ACCOUNTING: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3600" b="1" dirty="0" smtClean="0">
                <a:solidFill>
                  <a:srgbClr val="FFFF00"/>
                </a:solidFill>
              </a:rPr>
              <a:t>MENANDINGKAN ANTARA PENDAPATAN &amp; BIAYA,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PENDAPATAN DILAPORKAN SAAT UANG TELAH DITERIMA DAN BIAYA DILAPORKAN SAAT UANG TELAH DIKELUARKAN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ACCRUAL BASIS ACCOUNTING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MENANDINGKAN ANTARA PENDAPATAN &amp; BIAYA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PENDAPATAN DILAPORKAN SAAT TERJADINYA TRANS BIAYA TERSEBUT DIPERLUKAN UNTUK MENGHASILKAN PENDAPATAN USAHA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LAPORAN KEUANGAN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OUTPUT / HASIL AKHIR DARI  SIKLUS  AKUNTANSI BERUPA LAPORAN KEUANGAN  YAKNI: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1. LAP. LABA RUGI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2. LAP. PERUBAHAN EKUITAS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3. LAP. POSISI KEUANGAN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4. LAP. ARUS KAS /CASHFLOW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5. CATATN ATAS LAP.KEUNGA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LAPORAN LABA RUGI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2800" y="205740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Pendapatan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52800" y="365760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Beban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Usaha)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52800" y="5334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Laba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Usaha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PENDAPATAN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KENAIKAN KEKAYAAN PERUSAHAAN AKIBAT PENJUALAN PRODUK DALAM RANGKA KEGIATAN USAHA NORMAL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209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BEBAN USAHA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7030A0"/>
                </a:solidFill>
              </a:rPr>
              <a:t>PENGORBANAN EKONOMIS YANG DILAKUKAN UNTUK MEMPEROLEH BARANG &amp; JASA YG DIGUNAKAN DAN BERMANFAAT SELAMA SUATU PERIODE TERTENTU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LABA (RUGI)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SELISIH ANTARA PENDAPATAN &amp; BEBAN USAHA PADA SATU PERIODE AKUNTANSI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JIKA POSITIF ARTINYA LABA ATAU MENDAPATKAN  KEUNTUNGAN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JIKA NEGATIF ARTINYA  RUGI ATAU MENDAPATKAN KERUGIAN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2D050"/>
                </a:solidFill>
              </a:rPr>
              <a:t>LAPORAN PERUBAHAN EKUITAS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4000" b="1" dirty="0" smtClean="0"/>
              <a:t>LAPORAN YANG MENUNJUKKAN PERUBAHAN HAK RESIDU ATAS ASSET PERUSAHAAN SETELAH DIKURANGI SEMUA KEWAJIBAN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49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SIKLUS AKUNTANSI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DALAM PROSES MENGHASILKAN INFORMASI YG DIBUTUHKAN BERBAGAI PIHAK AKUNTANSI HARUS MELALUI BEBERAPA TAHAPAN PROSES</a:t>
            </a:r>
          </a:p>
          <a:p>
            <a:endParaRPr lang="en-US" b="1" dirty="0"/>
          </a:p>
          <a:p>
            <a:r>
              <a:rPr lang="en-US" b="1" dirty="0" smtClean="0"/>
              <a:t>DIMULAI DARI MENGUMPULKAN, ADOKUMEN TRANSAKSI, MENGKLASIFIKASIKAN, MENGANALISA, MERINGKAS DALAM CATATAN SAMPAI JADI LAPORAN KEUANGAN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24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107" y="1143000"/>
            <a:ext cx="267129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Ekuitas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</a:p>
          <a:p>
            <a:pPr algn="ctr"/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awal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periode</a:t>
            </a:r>
            <a:endParaRPr 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29718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Perubahan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Ekuitas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029200"/>
            <a:ext cx="2667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Ekuitas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</a:p>
          <a:p>
            <a:pPr algn="ctr"/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akhir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periode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10668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Modal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Saham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0800" y="10287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Laba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Ditahan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24384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Penambahan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Modal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Saham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5105400"/>
            <a:ext cx="2667000" cy="999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Modal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Saham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00800" y="2438400"/>
            <a:ext cx="2514600" cy="95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Laba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Usaha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53200" y="51054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Laba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Ditahan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800" y="38100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3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Dividen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19400" y="1371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819400" y="54102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819400" y="3345181"/>
            <a:ext cx="533400" cy="312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MODAL SAHAM, LABA USAHA &amp; DIVIDEN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1. KONTRIBUSI PEMILIK PADA SUATU 	PERUSAHAAN YG BERBENTUK PT.</a:t>
            </a:r>
          </a:p>
          <a:p>
            <a:pPr marL="651510" indent="-514350">
              <a:buAutoNum type="arabicPeriod"/>
            </a:pPr>
            <a:endParaRPr lang="en-US" dirty="0"/>
          </a:p>
          <a:p>
            <a:pPr marL="13716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2. SELISIH ANTARA PENDAPATN&amp; BEBAN 	USAHA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3.  BAGIAN DARI LABA YANG DIPEROLEH 	PERUSAHAAN &amp; DIBAGIKAN KPD PS.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LAPORAN POSISI KEUANGAN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DAFTAR YANG MENUNJUKKAN POSISI SUMBER DAYA YANG DIMILIKI PERUSAHAAN SERTA INFORMASI DARI MANA SUMBER DAYA TERSEBUT DIPEROLEH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824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7030A0"/>
                </a:solidFill>
              </a:rPr>
              <a:t>Laporan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Posisi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Keuangan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Minus 2"/>
          <p:cNvSpPr/>
          <p:nvPr/>
        </p:nvSpPr>
        <p:spPr>
          <a:xfrm>
            <a:off x="-76200" y="1828800"/>
            <a:ext cx="92964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4572000" y="1875861"/>
            <a:ext cx="0" cy="3762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219200" y="2438400"/>
            <a:ext cx="25908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Asets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0" y="24384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Liabilities/</a:t>
            </a:r>
          </a:p>
          <a:p>
            <a:pPr algn="ctr"/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Kwajiban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0" y="3733800"/>
            <a:ext cx="259080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Ekuitan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:</a:t>
            </a:r>
          </a:p>
          <a:p>
            <a:pPr algn="ctr"/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Moda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Saham</a:t>
            </a:r>
            <a:endPara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Laba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Ditahan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ASET :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HARTA KEKAYAAN / SUMBERDAYA YANG DIMILIKI PERUSAHAAN PADA SUATU PERIODE TERTENTU</a:t>
            </a:r>
          </a:p>
          <a:p>
            <a:r>
              <a:rPr lang="en-US" sz="3600" b="1" dirty="0" smtClean="0"/>
              <a:t>BERUPA :</a:t>
            </a:r>
          </a:p>
          <a:p>
            <a:r>
              <a:rPr lang="en-US" sz="3600" b="1" dirty="0" smtClean="0"/>
              <a:t>KAS, PIUTAN, PERSEDIAAN, ASET TETAP,  DLL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611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LIABILITIES / KEWAJIBAN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KEWAJIBAN UNTUK MEMBAYAR KEPADA PIHAK LAIN SEJUMLAH UANG ATAU BARANG ATAU JASA DIMASA DEPAN AKIBAT TRANSAKSI MASA LALU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35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LABA DITAHAN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4400" dirty="0" smtClean="0"/>
              <a:t> AKUMULASI LABA YANG DIPEROLEH PERUSAHAAN SELAMA BEBERAPA TAHUN DAN TIDAK DIBAGIKAN KEPADA PEMEGANG SAHAM DALAM BENTUK DIVIDEN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70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LAPORAN ARUS KAS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LAPORAN YANG MENUNJUKKAN ALIRAN UANG YANG DITERIMA DAN YANG DIGUNAKAN PERUSAHAAN SELAMA SATU PERIODE AKUNTANSI, BESERTA SUMBER-SUMBERNYA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LAPORAN ARUS KAS ADA 3 KELOMPOK AKTIVITAS UTAMA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200" b="1" dirty="0" smtClean="0"/>
              <a:t>1. AKTIVITAS OPERASI : SEMUA 	AKTIVITAS YANG BERKAITAN  	DG UPAYA MEMPEROLEH LABA 	USAHA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92D050"/>
                </a:solidFill>
              </a:rPr>
              <a:t>CONTOH :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92D050"/>
                </a:solidFill>
              </a:rPr>
              <a:t>PENJUALAN PRODUK, PENERIMAAN PIUTANG, PEMBELIAN BARANG, PEMBAYARAN BEBAN TENAGA KERJA, PEMBAYARAN BEBAN LAINNYA</a:t>
            </a:r>
            <a:endParaRPr lang="en-US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2. AKTIVITAS NVESTASI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BERBAGAI AKTIVITAS TERKAIT DENGAN UPAYA MENDUKUNG OPERASI PERUSAHAAN DG MENYEDIAKAN KEBUTUHAN DANA DARI BERBAGAI SUMBER BESERTA KONSEKUENSINYA.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CONTOH :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PEMBELIAN &amp; PENJUALAN ASET, PEMBELIAN OBLIGASI, DLL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AKUNTANSI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AKTIVITAS MENGUMPULKAN,  MENGANALISA,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MENYAJIKAN DALAM BENTUK ANGKA, MENGKLASIFIKASIKAN,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MENCATAT,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MERINGKAS &amp;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MELAPORKAN AKTIVITAS / TRANSAKSI PERUSAHAAN DALAM BENTUK INFORMASI KEUANGAN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 AKTIVITAS PEMBIAYAAN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SEMUA AKTIVITAS IYANG BERKAITAN DENGAN UPAYA MENDUKUNG OPERASI PERUSAHAAN DG MENYEDIAKAN KEBUTUHAN DANA DARI BERBAGAI SUMBER BESERTA KONSEKUENSINYA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CONTOH :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EMISI SAHAM DANOBLIGASI, PEMBAYARAN DIVIDEN,  PELUASAN UTANG, DLL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6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FORMAT UMUM PENY.LAP CF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1371600"/>
            <a:ext cx="609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Saldo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periode</a:t>
            </a:r>
            <a:endParaRPr lang="en-US" sz="2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2438400"/>
            <a:ext cx="601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Kas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Aktivitas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Operasi</a:t>
            </a:r>
            <a:endParaRPr lang="en-US" sz="3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3581400"/>
            <a:ext cx="601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Kas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Aktivitas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Investasi</a:t>
            </a:r>
            <a:endParaRPr lang="en-US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4648200"/>
            <a:ext cx="601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Kas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Aktivitas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Pembiayaan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600200" y="5715000"/>
            <a:ext cx="601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Saldo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Akhir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Periodi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28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CATATAN ATAS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LAPORAN KEUAANGAN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INFORMASI TAMBAHAN YANG HARUS DIBERIKAN MENYANGKUT BERBAGAI HAL YANG TERKAIT SECARA LANGSUNG DG LAP.KEU YG DISAJIKAN ENTITAS TERTENTU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CONTOH 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KEBIJAKAN AKUNTANSI, INFORMASI YG RELEVAN DG LAP.KEUANGAN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LAPORAN POSISI KEU. PD AWAL PERIODE KOMPARATIF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b="1" dirty="0" smtClean="0"/>
              <a:t>LAPORAN TERSEBUT DISAJIKAN KETIKA ENTITAS MENERAPKAN KEBIJAKAN AKUNTANSI SECARA RETROSPEKTIF (MENYAJIKAN KEMBALI POS-POS LAPORAN KEUANGAN) ATAU KETIKA ENTITAS MEREKLASIFIKASI POS-POS DALAM LAPORAN KEUANGANNYA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66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TUJUAN UMUM </a:t>
            </a:r>
            <a:br>
              <a:rPr lang="en-US" sz="4400" dirty="0" smtClean="0"/>
            </a:br>
            <a:r>
              <a:rPr lang="en-US" sz="4400" dirty="0" smtClean="0"/>
              <a:t>LAPORAN KEUANGAN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UNTUK MEMBERIKAN INFORMASI KEUANGAN YANG DAPAT DIPERCAYA MENGENAI :</a:t>
            </a:r>
          </a:p>
          <a:p>
            <a:pPr marL="137160" indent="0">
              <a:buNone/>
            </a:pPr>
            <a:r>
              <a:rPr lang="en-US" b="1" dirty="0" smtClean="0"/>
              <a:t>1. SUMBER2 EKONOMI &amp; KEWAJIBAN</a:t>
            </a:r>
          </a:p>
          <a:p>
            <a:pPr marL="137160" indent="0">
              <a:buNone/>
            </a:pPr>
            <a:r>
              <a:rPr lang="en-US" b="1" dirty="0" smtClean="0"/>
              <a:t>2. PERUBAHAN SUMBER2 EKONOMI YG 	TIMBUL DALAM AKTIVITAS USAHA 	UNTUK 	MEMPEROLEH LABA</a:t>
            </a:r>
          </a:p>
          <a:p>
            <a:pPr marL="137160" indent="0">
              <a:buNone/>
            </a:pPr>
            <a:r>
              <a:rPr lang="en-US" b="1" dirty="0" smtClean="0"/>
              <a:t>3. MEMBANTU PEMAKAI LAP KEU UNTUK 	ESTIMASI POTENSI PERUSAHAAN 	DALAM MENGHASILKAN LABA 	DIMASA YAD.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77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LANJUTAN TUJUAN UMUM LAP.KEU ……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sz="4600" b="1" dirty="0" smtClean="0"/>
              <a:t>4</a:t>
            </a:r>
            <a:r>
              <a:rPr lang="en-US" sz="4600" b="1" dirty="0"/>
              <a:t>. MEMBANTI PEMAKAI LAP.KEUKTK 	ESTIMASI POTENSI PERUSH 	DALAM 	MEMPEROLEH </a:t>
            </a:r>
            <a:r>
              <a:rPr lang="en-US" sz="4600" b="1" dirty="0" smtClean="0"/>
              <a:t>LABA</a:t>
            </a:r>
          </a:p>
          <a:p>
            <a:pPr marL="137160" indent="0">
              <a:buNone/>
            </a:pPr>
            <a:r>
              <a:rPr lang="en-US" sz="4600" b="1" dirty="0" smtClean="0"/>
              <a:t>5. PERUBAHAN SUMBER2 EKONOMI &amp; 	KEWAJIBAN, SEPERTI AKTIVITAS 	PEMBIAYAN &amp; INVESTASI</a:t>
            </a:r>
          </a:p>
          <a:p>
            <a:pPr marL="137160" indent="0">
              <a:buNone/>
            </a:pPr>
            <a:r>
              <a:rPr lang="en-US" sz="4600" b="1" dirty="0" smtClean="0"/>
              <a:t>6. MENGUNGKAP SEJAUH MUNGKIN 	INFORMASI LAIN BERHUBUNGAN 	DG 	LAP 	KEU YG RELEVAN 	UNTUK 	KEBUTUHAN 	PEMAKAI 	LAP.KEUANGAN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KUALITAS</a:t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en-US" sz="4400" dirty="0" smtClean="0">
                <a:solidFill>
                  <a:srgbClr val="7030A0"/>
                </a:solidFill>
              </a:rPr>
              <a:t> LAPORAN KEUANGAN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200" b="1" dirty="0" smtClean="0"/>
              <a:t>1. DAPAT DIPAHAMI </a:t>
            </a:r>
          </a:p>
          <a:p>
            <a:pPr marL="137160" indent="0">
              <a:buNone/>
            </a:pPr>
            <a:r>
              <a:rPr lang="en-US" sz="3200" b="1" dirty="0" smtClean="0"/>
              <a:t>2. RELEVAN DG PENGAMBILAN 	</a:t>
            </a:r>
            <a:r>
              <a:rPr lang="en-US" sz="2400" b="1" dirty="0" smtClean="0"/>
              <a:t>KEPUTUSAN UNTUK EVALUASI 	MASA 	LALU, MASA KINI &amp; MASA 	DEPAN</a:t>
            </a:r>
          </a:p>
          <a:p>
            <a:pPr marL="137160" indent="0">
              <a:buNone/>
            </a:pPr>
            <a:r>
              <a:rPr lang="en-US" sz="3200" b="1" dirty="0" smtClean="0"/>
              <a:t>3. MATERIALITAS</a:t>
            </a:r>
          </a:p>
          <a:p>
            <a:pPr marL="137160" indent="0">
              <a:buNone/>
            </a:pPr>
            <a:r>
              <a:rPr lang="en-US" sz="3200" b="1" dirty="0" smtClean="0"/>
              <a:t>	</a:t>
            </a:r>
            <a:r>
              <a:rPr lang="en-US" b="1" dirty="0" smtClean="0"/>
              <a:t>INFOMASI BERSIFAT MATERIAL 	JIKA KELALAIAN MENCATAT 	INFORMASI DAPAT 	MEMPENGARUHI 	KEPUTUSAN 	EKONOMI 	PENGGUNANATAS 	DASAR 	LAP.KEUANGAN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66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LANJUTAN KUALITAS ………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000" b="1" dirty="0" smtClean="0"/>
              <a:t>4. KEANDALAN /RELIABILITAS ARTINYA 	BEBAS DARI KESELAHAN 	MATERIAL DAN BIAS SERTA 	MENYAJIKAN SECARA JUJUR &amp; 	WAJAR</a:t>
            </a:r>
          </a:p>
          <a:p>
            <a:pPr marL="137160" indent="0">
              <a:buNone/>
            </a:pPr>
            <a:r>
              <a:rPr lang="en-US" sz="3000" b="1" dirty="0" smtClean="0"/>
              <a:t>5. SUBSTANSI MENGUNGGULI BENTUK :</a:t>
            </a:r>
          </a:p>
          <a:p>
            <a:pPr marL="137160" indent="0">
              <a:buNone/>
            </a:pPr>
            <a:r>
              <a:rPr lang="en-US" sz="3000" b="1" dirty="0" smtClean="0"/>
              <a:t>	PERISTIWA/TRANSAKSI DICATAT 	SESUAI DG SUBSTANSI DAN 	REALITAS EKONOMI BKN HY 	BENTUK HUKUMNYA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304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LANJUTAN KUALIATAS……….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200" b="1" dirty="0" smtClean="0"/>
              <a:t>6. PERTIMBANGAN YG SEHAT 	ARTINYA KEHATI-HATIAN KTK 	MEMBERIKAN PERTIMBANGAN 	YG DIPERLUKAN DALAM 	KONDISI KETIDAKPASTIAN</a:t>
            </a:r>
          </a:p>
          <a:p>
            <a:pPr marL="137160" indent="0">
              <a:buNone/>
            </a:pPr>
            <a:r>
              <a:rPr lang="en-US" sz="3200" b="1" dirty="0" smtClean="0"/>
              <a:t>7. KELENGKAPAN MENURUT 	BATASAN MATERIALITAS DAN 	BIAYA</a:t>
            </a:r>
          </a:p>
          <a:p>
            <a:pPr marL="137160" indent="0">
              <a:buNone/>
            </a:pPr>
            <a:r>
              <a:rPr lang="en-US" sz="3200" b="1" dirty="0" smtClean="0"/>
              <a:t>8. DAPAT DIBANDINGKAN/ 	KOMPARABILITAS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09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LANJUTAN KUALITAS ……..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600" b="1" dirty="0" smtClean="0"/>
              <a:t>9. TEPAT WAKTU DALAM 	PENYEDIAAN INFORMASI 	LAPORAN KEUANGAN 	DALAM JANGKA WAKTU 	PENGAMBILAN KEPUTUSAN</a:t>
            </a:r>
          </a:p>
          <a:p>
            <a:pPr marL="137160" indent="0">
              <a:buNone/>
            </a:pPr>
            <a:r>
              <a:rPr lang="en-US" sz="3600" b="1" dirty="0" smtClean="0"/>
              <a:t>10. KESEIMBANGAN ANTARA 	BIAYA DAN MANFAAT 	ARTINYA MANFAAT 	INFORMASI HARUS MELEBIHI 	BIAYAPENYEDIAAN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FFFF00"/>
                </a:solidFill>
              </a:rPr>
              <a:t>GAMBAR :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>SIKLUS AKUNTANSI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1336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Transaksi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86200"/>
            <a:ext cx="1828800" cy="711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Dokumen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Dasar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3886200"/>
            <a:ext cx="1905000" cy="711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Buku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Jurnal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6546" y="3886200"/>
            <a:ext cx="1750454" cy="711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Buku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Besar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0" y="3886199"/>
            <a:ext cx="1676400" cy="711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Lap.</a:t>
            </a:r>
          </a:p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Keuangan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143000" y="2819400"/>
            <a:ext cx="304800" cy="1066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133600" y="4038600"/>
            <a:ext cx="304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19600" y="4114800"/>
            <a:ext cx="306946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V="1">
            <a:off x="6477000" y="3962400"/>
            <a:ext cx="335924" cy="558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ASUMSI DASAR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CONONOMIC ENTITY / KESATUAN USAHA KHUSUS, ARTINYA PERUSAHAAN DIANGGAP SEBAGAI UNIT AKUNTANSI YANG TERPISAH</a:t>
            </a:r>
          </a:p>
          <a:p>
            <a:pPr marL="0" indent="0">
              <a:buNone/>
            </a:pPr>
            <a:r>
              <a:rPr lang="en-US" dirty="0" smtClean="0"/>
              <a:t>2. GOING CONSERN, ARTINYA PERUSAHAAN 	AKAN HIDUP TERUS DALAM JANGKA 	PANJANG</a:t>
            </a:r>
          </a:p>
          <a:p>
            <a:pPr marL="0" indent="0">
              <a:buNone/>
            </a:pPr>
            <a:r>
              <a:rPr lang="en-US" dirty="0" smtClean="0"/>
              <a:t>3. MONETARY UNIT / PENGGUNA </a:t>
            </a:r>
            <a:r>
              <a:rPr lang="en-US" smtClean="0"/>
              <a:t>UNIT 	MONETER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PERIODE WAKTU /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03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69342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IFRS  </a:t>
            </a:r>
            <a:r>
              <a:rPr lang="en-US" sz="5400" dirty="0" err="1" smtClean="0">
                <a:solidFill>
                  <a:srgbClr val="FFC000"/>
                </a:solidFill>
              </a:rPr>
              <a:t>dan</a:t>
            </a:r>
            <a:r>
              <a:rPr lang="en-US" sz="5400" dirty="0" smtClean="0">
                <a:solidFill>
                  <a:srgbClr val="FFC000"/>
                </a:solidFill>
              </a:rPr>
              <a:t>  ETAP</a:t>
            </a:r>
            <a:endParaRPr lang="en-US" sz="5400" dirty="0">
              <a:solidFill>
                <a:srgbClr val="FFC000"/>
              </a:solidFill>
            </a:endParaRPr>
          </a:p>
        </p:txBody>
      </p:sp>
      <p:pic>
        <p:nvPicPr>
          <p:cNvPr id="9" name="Content Placeholder 8" descr="Buku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3109119"/>
            <a:ext cx="2466975" cy="1847850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3401" y="897793"/>
            <a:ext cx="8229599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SAK-IFRS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Standar Akuntansi Keuangan ini disusun dengan mengadaptasi dari IFRS </a:t>
            </a:r>
            <a:r>
              <a:rPr kumimoji="0" lang="ms-MY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(International Financial Reporting Standar).</a:t>
            </a:r>
            <a:r>
              <a:rPr kumimoji="0" lang="ms-MY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SAK ini disusun dan diperuntukkan bagi organisasi yang memiliki akuntabilitas publik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69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69342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Entitas</a:t>
            </a:r>
            <a:r>
              <a:rPr lang="en-US" sz="3600" dirty="0" smtClean="0">
                <a:solidFill>
                  <a:srgbClr val="00B0F0"/>
                </a:solidFill>
              </a:rPr>
              <a:t> Yang </a:t>
            </a:r>
            <a:r>
              <a:rPr lang="en-US" sz="3600" dirty="0" err="1" smtClean="0">
                <a:solidFill>
                  <a:srgbClr val="00B0F0"/>
                </a:solidFill>
              </a:rPr>
              <a:t>Memiliki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Akuntabilitas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Publik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9" name="Content Placeholder 8" descr="Buku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3109119"/>
            <a:ext cx="2466975" cy="1847850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IFRS  DAN  ETAP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6002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s-MY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Entitas tersebut telah mengajukan pernyataan pendaftaran, atau dalam proses pengajuan pernyataan pendaftaran, pada otoritas pasar modal atau regulator lain untuk tujuan penerbitan efek di pasar modal. </a:t>
            </a:r>
            <a:endParaRPr lang="en-US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69342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Entitas</a:t>
            </a:r>
            <a:r>
              <a:rPr lang="en-US" sz="3600" dirty="0" smtClean="0">
                <a:solidFill>
                  <a:srgbClr val="00B0F0"/>
                </a:solidFill>
              </a:rPr>
              <a:t> Yang </a:t>
            </a:r>
            <a:r>
              <a:rPr lang="en-US" sz="3600" dirty="0" err="1" smtClean="0">
                <a:solidFill>
                  <a:srgbClr val="00B0F0"/>
                </a:solidFill>
              </a:rPr>
              <a:t>Memiliki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Akuntabilitas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Publik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lanjut</a:t>
            </a:r>
            <a:r>
              <a:rPr lang="en-US" sz="3600" dirty="0" smtClean="0">
                <a:solidFill>
                  <a:srgbClr val="00B0F0"/>
                </a:solidFill>
              </a:rPr>
              <a:t>…….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9" name="Content Placeholder 8" descr="Buku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3109119"/>
            <a:ext cx="2466975" cy="1847850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IFRS  DAN  ETAP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600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s-MY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Itu berarti, setiap badan usaha yang telah terdaftar di Bursa Efek Indonesia     atau dalam proses akan menjual sahamnya kepada masyarakat umum </a:t>
            </a:r>
            <a:r>
              <a:rPr lang="ms-MY" sz="32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(go-public) </a:t>
            </a:r>
            <a:r>
              <a:rPr lang="ms-MY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merupakan badan usaha yang telah atau akan menyerap dana masyarakat dalam jumlah yang sangat besar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69342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Buku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3109119"/>
            <a:ext cx="2466975" cy="1847850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IFRS  DAN  ETAP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2084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Entitas tersebut menguasai aset dalam kapasitas sebagai fidusia untuk sekelompok besar masyarakat, seperti bank, entitas asuransi, pialang dan atau pedagang efek, dana pensiun, reksa dana dan bank investasi. 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Entitas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Memiliki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Akuntabilitas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79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69342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Content Placeholder 8" descr="Buku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3109119"/>
            <a:ext cx="2466975" cy="1847850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IFRS  DAN  ETAP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2084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Badan usaha seperti bank menyerap, menyimpan dan mengelola dana masyarakat dalam jumlah yang sangat besar dan seringkali dalam jangka waktu yang panjang, karena itu bank-bank memiliki suatu pertanggung-jawaban kepada publik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Entitas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Memiliki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Akuntabilitas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lanjut</a:t>
            </a:r>
            <a:r>
              <a:rPr lang="en-US" sz="3600" dirty="0" smtClean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….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51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SAK – ETAP (ENTITAS TANPA AKUNTABILITAS PUBLIK)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STANDART TSB DIGUNAKAN OLEH ENTITAS TANPA AKUNTABILITAS PUBLIK YG :</a:t>
            </a:r>
          </a:p>
          <a:p>
            <a:pPr marL="0" indent="0">
              <a:buNone/>
            </a:pPr>
            <a:r>
              <a:rPr lang="en-US" sz="2800" b="1" dirty="0" smtClean="0"/>
              <a:t>1. TIDAK MEMILIKI AKUNTABILITAS PUBLIK 	SIGNIFIKAN</a:t>
            </a:r>
          </a:p>
          <a:p>
            <a:pPr marL="0" indent="0">
              <a:buNone/>
            </a:pPr>
            <a:r>
              <a:rPr lang="en-US" sz="2800" b="1" dirty="0" smtClean="0"/>
              <a:t>2. MENERBITKAN LAPORAN KEUANGAN 	UNTUK TUJUAN UMUM BAGI 	PENGGUNA EKSTERNAL</a:t>
            </a:r>
          </a:p>
          <a:p>
            <a:pPr marL="0" indent="0">
              <a:buNone/>
            </a:pPr>
            <a:r>
              <a:rPr lang="en-US" sz="2800" b="1" dirty="0" smtClean="0"/>
              <a:t>CONTOH : PEMILIK YG TIDAK TERLIBAT LANGSUNG DALAM PENGELOLAAN USAHA, SPERTI : KREDITOR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6125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SAK – ETAP  </a:t>
            </a:r>
            <a:r>
              <a:rPr lang="en-US" dirty="0" err="1" smtClean="0"/>
              <a:t>lanjut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BADAN USAHA YG TERGOLONG SAK-ETAP</a:t>
            </a:r>
          </a:p>
          <a:p>
            <a:pPr marL="0" indent="0">
              <a:buNone/>
            </a:pPr>
            <a:r>
              <a:rPr lang="en-US" sz="3200" b="1" dirty="0" smtClean="0"/>
              <a:t>1.ENTITAS PERORANGAN</a:t>
            </a:r>
          </a:p>
          <a:p>
            <a:pPr marL="0" indent="0">
              <a:buNone/>
            </a:pPr>
            <a:r>
              <a:rPr lang="en-US" sz="3200" b="1" dirty="0" smtClean="0"/>
              <a:t>2.PERSEKUTUAN PERDATA</a:t>
            </a:r>
          </a:p>
          <a:p>
            <a:pPr marL="0" indent="0">
              <a:buNone/>
            </a:pPr>
            <a:r>
              <a:rPr lang="en-US" sz="3200" b="1" dirty="0" smtClean="0"/>
              <a:t>3.FIRMA</a:t>
            </a:r>
          </a:p>
          <a:p>
            <a:pPr marL="0" indent="0">
              <a:buNone/>
            </a:pPr>
            <a:r>
              <a:rPr lang="en-US" sz="3200" b="1" dirty="0" smtClean="0"/>
              <a:t>4.CV</a:t>
            </a:r>
          </a:p>
          <a:p>
            <a:pPr marL="0" indent="0">
              <a:buNone/>
            </a:pPr>
            <a:r>
              <a:rPr lang="en-US" sz="3200" b="1" dirty="0" smtClean="0"/>
              <a:t>5.PT, YG TIDAK MEMILIKI 	AKUNTABILITA PUBLIK</a:t>
            </a:r>
          </a:p>
          <a:p>
            <a:pPr marL="0" indent="0">
              <a:buNone/>
            </a:pPr>
            <a:r>
              <a:rPr lang="en-US" sz="3200" b="1" dirty="0" smtClean="0"/>
              <a:t>6.KOPERASI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728383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SAK-ETAP </a:t>
            </a:r>
            <a:r>
              <a:rPr lang="en-US" dirty="0" err="1" smtClean="0"/>
              <a:t>lanjutan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SAK YANG DITETAPKAN &amp; DIGUNAKAN SBLUMNYA TELAH BANYAK DIDASARKAN PADA PERATURAN, MAKA SEMAKIN LAMA AKAN SEMAKIN TEBAL KRN BERBAGAI PERSOALAN DALAM HAL AKUNTANSI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SAK-IFRS BERBASIS PADA PRINSIP AKUNTANSI. PRAKTISI AKUNTANSI BEKERJA BERDASARKAN PRINSIP AKUNTANSI BERTERIMA UMUM, MESKI MASIH ADA UNSUR PERATURAN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2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TRANSAKSI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PERISTIWA  BISNIS YANG DAPAT  DIUKUR DENGAN MENGGUNAKAN DENGAN MONETER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CONTOH :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TRANSAKSI PRODUK, PEMBELIAN ALAT, PENERIMAAN KAS, PENGELUARAN KAS, DLL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0" dirty="0" smtClean="0">
                <a:solidFill>
                  <a:srgbClr val="FFFF00"/>
                </a:solidFill>
              </a:rPr>
              <a:t>DOKUMEN</a:t>
            </a:r>
            <a:r>
              <a:rPr lang="en-US" sz="6600" dirty="0" smtClean="0">
                <a:solidFill>
                  <a:srgbClr val="FFFF00"/>
                </a:solidFill>
              </a:rPr>
              <a:t>  DASAR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BERBAGAI FORMULIR YANG MENJADI  BUKTI TELAH TERJADINYA TRAKSAKSI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CONTOH :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FAKTUR , KWITANSI, NOTA, PERJANJIAN, KONTRAK, DLL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JURNAL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4000" b="1" dirty="0" smtClean="0"/>
              <a:t>BUKU YANG DIGUNAKAN UNTUK MENCATAT  TRANSAKSI PERUSAHAAN SECARA KRONOLOGIS, BERDASARKAN NOMOR URUT FAKTUR ATAU TANGGAL TERJADINYA TRANSAKSI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79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BUKU BESAR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091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KUMNPULAN DARI SEMUA AKUN YG DIMILIKI PERUSAHAAN BESERTA SALDONYA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C000"/>
                </a:solidFill>
              </a:rPr>
              <a:t>AKUN : MEDIA YANG DIGUNAKAN UNTUK MENCATAT INFORMASI SUMBERDAYA PERUSAHAAN &amp; LAINYA BERDASAR JENISNYA</a:t>
            </a:r>
          </a:p>
          <a:p>
            <a:endParaRPr lang="en-US" dirty="0" smtClean="0"/>
          </a:p>
          <a:p>
            <a:r>
              <a:rPr lang="en-US" dirty="0" smtClean="0"/>
              <a:t>CONTOH : KAS, PIUTANG, PERSEDIAAN, 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000"/>
                </a:solidFill>
              </a:rPr>
              <a:t>POSTING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400" b="1" dirty="0" smtClean="0"/>
              <a:t>PROSES AKTIVITAS MEMINDAHKAN CATATAN  DI BUKU JURNAL KE BUKU BESAR SESUAI JENIS TRANSAKSI &amp; NAMA AKUN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837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243</TotalTime>
  <Words>1160</Words>
  <Application>Microsoft Office PowerPoint</Application>
  <PresentationFormat>On-screen Show (4:3)</PresentationFormat>
  <Paragraphs>220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Times New Roman</vt:lpstr>
      <vt:lpstr>Trebuchet MS</vt:lpstr>
      <vt:lpstr>Wingdings</vt:lpstr>
      <vt:lpstr>Wingdings 2</vt:lpstr>
      <vt:lpstr>Opulent</vt:lpstr>
      <vt:lpstr>STRUKTUR DASAR AKUNTANSI</vt:lpstr>
      <vt:lpstr>SIKLUS AKUNTANSI</vt:lpstr>
      <vt:lpstr>AKUNTANSI</vt:lpstr>
      <vt:lpstr>GAMBAR : SIKLUS AKUNTANSI</vt:lpstr>
      <vt:lpstr>TRANSAKSI</vt:lpstr>
      <vt:lpstr>DOKUMEN  DASAR</vt:lpstr>
      <vt:lpstr>JURNAL</vt:lpstr>
      <vt:lpstr>BUKU BESAR</vt:lpstr>
      <vt:lpstr>POSTING</vt:lpstr>
      <vt:lpstr>LAPORAN KEUANGAN</vt:lpstr>
      <vt:lpstr>MATCHING PRINCIPLE</vt:lpstr>
      <vt:lpstr>CASH BASIS ACCOUNTING:</vt:lpstr>
      <vt:lpstr>ACCRUAL BASIS ACCOUNTING</vt:lpstr>
      <vt:lpstr>LAPORAN KEUANGAN</vt:lpstr>
      <vt:lpstr>LAPORAN LABA RUGI</vt:lpstr>
      <vt:lpstr>PENDAPATAN</vt:lpstr>
      <vt:lpstr>BEBAN USAHA</vt:lpstr>
      <vt:lpstr>LABA (RUGI)</vt:lpstr>
      <vt:lpstr>LAPORAN PERUBAHAN EKUITAS</vt:lpstr>
      <vt:lpstr>PowerPoint Presentation</vt:lpstr>
      <vt:lpstr>MODAL SAHAM, LABA USAHA &amp; DIVIDEN</vt:lpstr>
      <vt:lpstr>LAPORAN POSISI KEUANGAN</vt:lpstr>
      <vt:lpstr>Laporan Posisi Keuangan</vt:lpstr>
      <vt:lpstr>ASET :</vt:lpstr>
      <vt:lpstr>LIABILITIES / KEWAJIBAN</vt:lpstr>
      <vt:lpstr>LABA DITAHAN</vt:lpstr>
      <vt:lpstr>LAPORAN ARUS KAS</vt:lpstr>
      <vt:lpstr>LAPORAN ARUS KAS ADA 3 KELOMPOK AKTIVITAS UTAMA :</vt:lpstr>
      <vt:lpstr>2. AKTIVITAS NVESTASI</vt:lpstr>
      <vt:lpstr>3. AKTIVITAS PEMBIAYAAN</vt:lpstr>
      <vt:lpstr>FORMAT UMUM PENY.LAP CF</vt:lpstr>
      <vt:lpstr>CATATAN ATAS  LAPORAN KEUAANGAN</vt:lpstr>
      <vt:lpstr>LAPORAN POSISI KEU. PD AWAL PERIODE KOMPARATIF</vt:lpstr>
      <vt:lpstr>TUJUAN UMUM  LAPORAN KEUANGAN</vt:lpstr>
      <vt:lpstr>LANJUTAN TUJUAN UMUM LAP.KEU ……</vt:lpstr>
      <vt:lpstr>KUALITAS  LAPORAN KEUANGAN</vt:lpstr>
      <vt:lpstr>LANJUTAN KUALITAS ……….</vt:lpstr>
      <vt:lpstr>LANJUTAN KUALIATAS……….</vt:lpstr>
      <vt:lpstr>LANJUTAN KUALITAS ……..</vt:lpstr>
      <vt:lpstr>ASUMSI DASAR</vt:lpstr>
      <vt:lpstr>IFRS  dan  ETAP</vt:lpstr>
      <vt:lpstr>Entitas Yang Memiliki Akuntabilitas Publik</vt:lpstr>
      <vt:lpstr>Entitas Yang Memiliki Akuntabilitas Publik lanjut…….</vt:lpstr>
      <vt:lpstr>PowerPoint Presentation</vt:lpstr>
      <vt:lpstr>PowerPoint Presentation</vt:lpstr>
      <vt:lpstr>SAK – ETAP (ENTITAS TANPA AKUNTABILITAS PUBLIK)</vt:lpstr>
      <vt:lpstr>SAK – ETAP  lanjut…..</vt:lpstr>
      <vt:lpstr>SAK-ETAP lanjutan…….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DASAR AKUNTANSI</dc:title>
  <dc:creator>ismail - [2010]</dc:creator>
  <cp:lastModifiedBy>Limitless</cp:lastModifiedBy>
  <cp:revision>27</cp:revision>
  <dcterms:created xsi:type="dcterms:W3CDTF">2013-10-03T23:21:14Z</dcterms:created>
  <dcterms:modified xsi:type="dcterms:W3CDTF">2014-09-24T11:22:41Z</dcterms:modified>
</cp:coreProperties>
</file>